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9"/>
  </p:notesMasterIdLst>
  <p:handoutMasterIdLst>
    <p:handoutMasterId r:id="rId10"/>
  </p:handoutMasterIdLst>
  <p:sldIdLst>
    <p:sldId id="285" r:id="rId3"/>
    <p:sldId id="266" r:id="rId4"/>
    <p:sldId id="291" r:id="rId5"/>
    <p:sldId id="280" r:id="rId6"/>
    <p:sldId id="290" r:id="rId7"/>
    <p:sldId id="292" r:id="rId8"/>
  </p:sldIdLst>
  <p:sldSz cx="10080625" cy="7559675"/>
  <p:notesSz cx="6888163" cy="10018713"/>
  <p:defaultTextStyle>
    <a:defPPr>
      <a:defRPr lang="it-IT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1E0C26-1990-4C21-AB3D-A85560520FDB}">
          <p14:sldIdLst>
            <p14:sldId id="285"/>
            <p14:sldId id="266"/>
            <p14:sldId id="291"/>
            <p14:sldId id="280"/>
            <p14:sldId id="290"/>
            <p14:sldId id="292"/>
          </p14:sldIdLst>
        </p14:section>
        <p14:section name="Sezione senza titolo" id="{14B727DB-AB84-4434-9A84-C6694D727488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na Frosio" initials="V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541" y="-47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4A88B7FC-7744-4E67-95C1-2A7A930652D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66" tIns="41683" rIns="83366" bIns="41683" anchorCtr="0" compatLnSpc="0">
            <a:noAutofit/>
          </a:bodyPr>
          <a:lstStyle/>
          <a:p>
            <a:pPr hangingPunct="0">
              <a:defRPr sz="1400"/>
            </a:pPr>
            <a:endParaRPr lang="it-IT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0F67C40-6DF0-40C2-8B90-EDD994C5461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98867" y="0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66" tIns="41683" rIns="83366" bIns="41683" anchorCtr="0" compatLnSpc="0">
            <a:noAutofit/>
          </a:bodyPr>
          <a:lstStyle/>
          <a:p>
            <a:pPr algn="r" hangingPunct="0">
              <a:defRPr sz="1400"/>
            </a:pPr>
            <a:endParaRPr lang="it-IT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8029917-9632-4036-A7ED-F610041CF10B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17944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66" tIns="41683" rIns="83366" bIns="41683" anchor="b" anchorCtr="0" compatLnSpc="0">
            <a:noAutofit/>
          </a:bodyPr>
          <a:lstStyle/>
          <a:p>
            <a:pPr hangingPunct="0">
              <a:defRPr sz="1400"/>
            </a:pPr>
            <a:endParaRPr lang="it-IT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708530B9-C076-46A4-B1C6-C5BC7B3008C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98867" y="9517944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vert="horz" wrap="none" lIns="83366" tIns="41683" rIns="83366" bIns="41683" anchor="b" anchorCtr="0" compatLnSpc="0">
            <a:noAutofit/>
          </a:bodyPr>
          <a:lstStyle/>
          <a:p>
            <a:pPr algn="r" hangingPunct="0">
              <a:defRPr sz="1400"/>
            </a:pPr>
            <a:fld id="{43759241-6A72-46F5-B986-B379AB84751F}" type="slidenum">
              <a:rPr lang="it-IT" sz="1300">
                <a:latin typeface="Arial" pitchFamily="18"/>
                <a:ea typeface="Microsoft YaHei" pitchFamily="2"/>
                <a:cs typeface="Mangal" pitchFamily="2"/>
              </a:rPr>
              <a:pPr algn="r" hangingPunct="0">
                <a:defRPr sz="1400"/>
              </a:pPr>
              <a:t>‹N›</a:t>
            </a:fld>
            <a:endParaRPr lang="it-IT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18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B0A7715B-6268-462D-B697-1AD24E5631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60413"/>
            <a:ext cx="5011737" cy="375761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DA5CCDE3-534E-4E0C-B253-BA3646806BE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8846" y="4758804"/>
            <a:ext cx="5510439" cy="45081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="" xmlns:a16="http://schemas.microsoft.com/office/drawing/2014/main" id="{21B5433C-D8B8-46B0-9F11-6EB8CF2069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8869A36-6B94-4A9C-8370-21EAA26053E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98867" y="0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8888B0D-ED35-4753-9120-067AE4CAA04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17944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731C8E1-6E57-4BD6-BE0A-F72D8EC7F0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98867" y="9517944"/>
            <a:ext cx="2989263" cy="5006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98ED5EA-0DB5-4656-BC08-C6FAB028715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4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56" marR="0" indent="-215956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9AFDF308-BBE4-4414-91A0-33241F0BE90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BA177BE1-6833-47A7-81F7-9A6EB39339B2}" type="slidenum">
              <a:rPr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="" xmlns:a16="http://schemas.microsoft.com/office/drawing/2014/main" id="{3003A638-18E7-402D-85C6-FAF131B8CF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31888" y="963613"/>
            <a:ext cx="4624387" cy="3467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="" xmlns:a16="http://schemas.microsoft.com/office/drawing/2014/main" id="{307ACC37-CC96-45EF-B836-EEF8886631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065742" y="4766562"/>
            <a:ext cx="4761894" cy="341694"/>
          </a:xfrm>
        </p:spPr>
        <p:txBody>
          <a:bodyPr>
            <a:spAutoFit/>
          </a:bodyPr>
          <a:lstStyle/>
          <a:p>
            <a:endParaRPr lang="it-IT" sz="22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4830CF4-ADCC-4DF6-92DC-9F8FC24C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71551A6-1069-4BA0-A126-7D09877F2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2"/>
            <a:ext cx="7560469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935" indent="0" algn="ctr">
              <a:buNone/>
              <a:defRPr sz="1700"/>
            </a:lvl2pPr>
            <a:lvl3pPr marL="755869" indent="0" algn="ctr">
              <a:buNone/>
              <a:defRPr sz="1400"/>
            </a:lvl3pPr>
            <a:lvl4pPr marL="1133805" indent="0" algn="ctr">
              <a:buNone/>
              <a:defRPr sz="1300"/>
            </a:lvl4pPr>
            <a:lvl5pPr marL="1511738" indent="0" algn="ctr">
              <a:buNone/>
              <a:defRPr sz="1300"/>
            </a:lvl5pPr>
            <a:lvl6pPr marL="1889673" indent="0" algn="ctr">
              <a:buNone/>
              <a:defRPr sz="1300"/>
            </a:lvl6pPr>
            <a:lvl7pPr marL="2267607" indent="0" algn="ctr">
              <a:buNone/>
              <a:defRPr sz="1300"/>
            </a:lvl7pPr>
            <a:lvl8pPr marL="2645543" indent="0" algn="ctr">
              <a:buNone/>
              <a:defRPr sz="1300"/>
            </a:lvl8pPr>
            <a:lvl9pPr marL="3023478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4638685-CC13-47A3-B980-B0AD53D7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12/29/2019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A527798-923B-4752-AC67-DE30C0FE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2194732-806F-4350-B04F-41EAC132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954C3D-252B-45D1-BDE2-40BC865D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8F0E062B-E682-476C-9198-8E0F99A5E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A0C2812-6B5D-4D3F-8ADD-D087E0B8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B327418-1672-431D-A24F-4DCE10D1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AE5EF6B-669B-4230-84A1-A4066D37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35ED25E5-FFA0-4362-BA72-BA34268F1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9" y="402485"/>
            <a:ext cx="2173635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AF1CECA-92CE-4493-98AB-9A811AEC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5" y="402485"/>
            <a:ext cx="6394896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1A66324-FD49-4B26-ABF2-14C220E0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D6063FD-1FD1-42F9-A2C8-6A1504A3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A31C90-8485-4287-9D4F-A654B5E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6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4830CF4-ADCC-4DF6-92DC-9F8FC24C9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71551A6-1069-4BA0-A126-7D09877F2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3970582"/>
            <a:ext cx="7560469" cy="18251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935" indent="0" algn="ctr">
              <a:buNone/>
              <a:defRPr sz="1700"/>
            </a:lvl2pPr>
            <a:lvl3pPr marL="755869" indent="0" algn="ctr">
              <a:buNone/>
              <a:defRPr sz="1400"/>
            </a:lvl3pPr>
            <a:lvl4pPr marL="1133805" indent="0" algn="ctr">
              <a:buNone/>
              <a:defRPr sz="1300"/>
            </a:lvl4pPr>
            <a:lvl5pPr marL="1511738" indent="0" algn="ctr">
              <a:buNone/>
              <a:defRPr sz="1300"/>
            </a:lvl5pPr>
            <a:lvl6pPr marL="1889673" indent="0" algn="ctr">
              <a:buNone/>
              <a:defRPr sz="1300"/>
            </a:lvl6pPr>
            <a:lvl7pPr marL="2267607" indent="0" algn="ctr">
              <a:buNone/>
              <a:defRPr sz="1300"/>
            </a:lvl7pPr>
            <a:lvl8pPr marL="2645543" indent="0" algn="ctr">
              <a:buNone/>
              <a:defRPr sz="1300"/>
            </a:lvl8pPr>
            <a:lvl9pPr marL="3023478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4638685-CC13-47A3-B980-B0AD53D7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A527798-923B-4752-AC67-DE30C0FE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2194732-806F-4350-B04F-41EAC132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9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42B428-3F72-4751-8406-C5CE6698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83F8E87-B672-44D3-8622-8D9F2180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91508DF-5FD1-4216-91DB-4E602E0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1900BD8-1C72-45F1-B7CA-809DAB1E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08EBE94-8304-4D82-8C58-20D1E01A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6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A1DAAB-8964-47E7-8387-B6677067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523901E-3BB7-4BEE-86CC-769E64F17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6"/>
            <a:ext cx="8694539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779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7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96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76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55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34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718BE8E-F593-45E7-AFA6-E0E04B87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51C5F54-4E79-42EF-99B7-9F9A29FB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2FE31B3-CCA7-49A7-9764-A2C02E8B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81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BF46E4-273D-4F3F-B452-BADD373F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BD2EC10-3BE6-411F-8F62-15FFDF285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D8EB044-080C-4D84-A6E1-9CCEBB55E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B8E924B-1626-4445-AA2D-BA27E1AB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B760093-9AAD-427A-B01D-F2C83E88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ED426BC-4A42-4AF2-B673-F3032F4A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8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8CA8C05-6F9E-454E-8C6A-8DA87FB3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9A9F2BF-33E2-4140-9710-0F47CA69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35" indent="0">
              <a:buNone/>
              <a:defRPr sz="1700" b="1"/>
            </a:lvl2pPr>
            <a:lvl3pPr marL="755869" indent="0">
              <a:buNone/>
              <a:defRPr sz="1400" b="1"/>
            </a:lvl3pPr>
            <a:lvl4pPr marL="1133805" indent="0">
              <a:buNone/>
              <a:defRPr sz="1300" b="1"/>
            </a:lvl4pPr>
            <a:lvl5pPr marL="1511738" indent="0">
              <a:buNone/>
              <a:defRPr sz="1300" b="1"/>
            </a:lvl5pPr>
            <a:lvl6pPr marL="1889673" indent="0">
              <a:buNone/>
              <a:defRPr sz="1300" b="1"/>
            </a:lvl6pPr>
            <a:lvl7pPr marL="2267607" indent="0">
              <a:buNone/>
              <a:defRPr sz="1300" b="1"/>
            </a:lvl7pPr>
            <a:lvl8pPr marL="2645543" indent="0">
              <a:buNone/>
              <a:defRPr sz="1300" b="1"/>
            </a:lvl8pPr>
            <a:lvl9pPr marL="3023478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F0F4948-6076-418B-AC10-97A169F5D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60D754EF-A511-42B1-8001-561A18BF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8" y="1853171"/>
            <a:ext cx="4285579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35" indent="0">
              <a:buNone/>
              <a:defRPr sz="1700" b="1"/>
            </a:lvl2pPr>
            <a:lvl3pPr marL="755869" indent="0">
              <a:buNone/>
              <a:defRPr sz="1400" b="1"/>
            </a:lvl3pPr>
            <a:lvl4pPr marL="1133805" indent="0">
              <a:buNone/>
              <a:defRPr sz="1300" b="1"/>
            </a:lvl4pPr>
            <a:lvl5pPr marL="1511738" indent="0">
              <a:buNone/>
              <a:defRPr sz="1300" b="1"/>
            </a:lvl5pPr>
            <a:lvl6pPr marL="1889673" indent="0">
              <a:buNone/>
              <a:defRPr sz="1300" b="1"/>
            </a:lvl6pPr>
            <a:lvl7pPr marL="2267607" indent="0">
              <a:buNone/>
              <a:defRPr sz="1300" b="1"/>
            </a:lvl7pPr>
            <a:lvl8pPr marL="2645543" indent="0">
              <a:buNone/>
              <a:defRPr sz="1300" b="1"/>
            </a:lvl8pPr>
            <a:lvl9pPr marL="3023478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6D961245-60ED-418E-A872-C04D438BB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8" y="2761381"/>
            <a:ext cx="4285579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5B603ED-4F88-459C-B98C-C8ADE72A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78B68645-881C-4DB9-B745-5A57C3AA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10B7B6D-D54A-4F7E-8D4F-09D1A7D5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2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FA5A4F4-CFBB-463A-83CA-32D24AA0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FE1E3BAB-D449-46A0-AF7E-B60AD36C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F7402ED-960F-4FDB-AF15-7C542F3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F6698E3-3103-44FC-8C30-A1C76E89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5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17F52B9B-917C-48F9-A69D-32135A4D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63034FD-6C2A-462C-A356-D2F47A19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FCC5DF4-E2C4-481D-9B13-8483AD34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97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4BD51C-225A-4C87-9DAC-5ACEEDEC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8297CEE-219A-419A-9E1A-D5511B48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6"/>
            <a:ext cx="5103316" cy="537226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A3A53E5-6B3C-4691-BE1E-82B4BDEF5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935" indent="0">
              <a:buNone/>
              <a:defRPr sz="1200"/>
            </a:lvl2pPr>
            <a:lvl3pPr marL="755869" indent="0">
              <a:buNone/>
              <a:defRPr sz="1000"/>
            </a:lvl3pPr>
            <a:lvl4pPr marL="1133805" indent="0">
              <a:buNone/>
              <a:defRPr sz="900"/>
            </a:lvl4pPr>
            <a:lvl5pPr marL="1511738" indent="0">
              <a:buNone/>
              <a:defRPr sz="900"/>
            </a:lvl5pPr>
            <a:lvl6pPr marL="1889673" indent="0">
              <a:buNone/>
              <a:defRPr sz="900"/>
            </a:lvl6pPr>
            <a:lvl7pPr marL="2267607" indent="0">
              <a:buNone/>
              <a:defRPr sz="900"/>
            </a:lvl7pPr>
            <a:lvl8pPr marL="2645543" indent="0">
              <a:buNone/>
              <a:defRPr sz="900"/>
            </a:lvl8pPr>
            <a:lvl9pPr marL="302347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A2019C-5BD6-46BB-89CC-286A7B46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247EC77-173E-4CB2-9399-339A215F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2A2BAD9-1100-455B-BD09-0512A0B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642B428-3F72-4751-8406-C5CE6698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83F8E87-B672-44D3-8622-8D9F2180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91508DF-5FD1-4216-91DB-4E602E0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1900BD8-1C72-45F1-B7CA-809DAB1E1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08EBE94-8304-4D82-8C58-20D1E01A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2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6653B9-AF69-4781-942D-B9955060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55C6136A-8D06-46B1-8AE6-647C017F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6"/>
            <a:ext cx="5103316" cy="5372269"/>
          </a:xfrm>
        </p:spPr>
        <p:txBody>
          <a:bodyPr/>
          <a:lstStyle>
            <a:lvl1pPr marL="0" indent="0">
              <a:buNone/>
              <a:defRPr sz="2600"/>
            </a:lvl1pPr>
            <a:lvl2pPr marL="377935" indent="0">
              <a:buNone/>
              <a:defRPr sz="2300"/>
            </a:lvl2pPr>
            <a:lvl3pPr marL="755869" indent="0">
              <a:buNone/>
              <a:defRPr sz="2000"/>
            </a:lvl3pPr>
            <a:lvl4pPr marL="1133805" indent="0">
              <a:buNone/>
              <a:defRPr sz="1700"/>
            </a:lvl4pPr>
            <a:lvl5pPr marL="1511738" indent="0">
              <a:buNone/>
              <a:defRPr sz="1700"/>
            </a:lvl5pPr>
            <a:lvl6pPr marL="1889673" indent="0">
              <a:buNone/>
              <a:defRPr sz="1700"/>
            </a:lvl6pPr>
            <a:lvl7pPr marL="2267607" indent="0">
              <a:buNone/>
              <a:defRPr sz="1700"/>
            </a:lvl7pPr>
            <a:lvl8pPr marL="2645543" indent="0">
              <a:buNone/>
              <a:defRPr sz="1700"/>
            </a:lvl8pPr>
            <a:lvl9pPr marL="3023478" indent="0">
              <a:buNone/>
              <a:defRPr sz="17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CDE520A8-9B68-462D-BA57-1D19CC17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935" indent="0">
              <a:buNone/>
              <a:defRPr sz="1200"/>
            </a:lvl2pPr>
            <a:lvl3pPr marL="755869" indent="0">
              <a:buNone/>
              <a:defRPr sz="1000"/>
            </a:lvl3pPr>
            <a:lvl4pPr marL="1133805" indent="0">
              <a:buNone/>
              <a:defRPr sz="900"/>
            </a:lvl4pPr>
            <a:lvl5pPr marL="1511738" indent="0">
              <a:buNone/>
              <a:defRPr sz="900"/>
            </a:lvl5pPr>
            <a:lvl6pPr marL="1889673" indent="0">
              <a:buNone/>
              <a:defRPr sz="900"/>
            </a:lvl6pPr>
            <a:lvl7pPr marL="2267607" indent="0">
              <a:buNone/>
              <a:defRPr sz="900"/>
            </a:lvl7pPr>
            <a:lvl8pPr marL="2645543" indent="0">
              <a:buNone/>
              <a:defRPr sz="900"/>
            </a:lvl8pPr>
            <a:lvl9pPr marL="302347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483C353-E75F-4AC5-8E95-DC485124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548E935-0523-44D6-8E37-C31FD3F7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CC851BF-6759-44C6-9636-B3296EC8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13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9954C3D-252B-45D1-BDE2-40BC865DF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8F0E062B-E682-476C-9198-8E0F99A5E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AA0C2812-6B5D-4D3F-8ADD-D087E0B8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3B327418-1672-431D-A24F-4DCE10D15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AE5EF6B-669B-4230-84A1-A4066D37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35ED25E5-FFA0-4362-BA72-BA34268F1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9" y="402485"/>
            <a:ext cx="2173635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CAF1CECA-92CE-4493-98AB-9A811AEC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5" y="402485"/>
            <a:ext cx="6394896" cy="64064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1A66324-FD49-4B26-ABF2-14C220E0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D6063FD-1FD1-42F9-A2C8-6A1504A3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A31C90-8485-4287-9D4F-A654B5E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BA1DAAB-8964-47E7-8387-B6677067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523901E-3BB7-4BEE-86CC-769E64F17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5059036"/>
            <a:ext cx="8694539" cy="16536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779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55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33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117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896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6760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455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234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1718BE8E-F593-45E7-AFA6-E0E04B87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51C5F54-4E79-42EF-99B7-9F9A29FB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2FE31B3-CCA7-49A7-9764-A2C02E8BC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3BF46E4-273D-4F3F-B452-BADD373F2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5BD2EC10-3BE6-411F-8F62-15FFDF285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D8EB044-080C-4D84-A6E1-9CCEBB55E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B8E924B-1626-4445-AA2D-BA27E1AB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0B760093-9AAD-427A-B01D-F2C83E88A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ED426BC-4A42-4AF2-B673-F3032F4AD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8CA8C05-6F9E-454E-8C6A-8DA87FB3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9A9F2BF-33E2-4140-9710-0F47CA694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35" indent="0">
              <a:buNone/>
              <a:defRPr sz="1700" b="1"/>
            </a:lvl2pPr>
            <a:lvl3pPr marL="755869" indent="0">
              <a:buNone/>
              <a:defRPr sz="1400" b="1"/>
            </a:lvl3pPr>
            <a:lvl4pPr marL="1133805" indent="0">
              <a:buNone/>
              <a:defRPr sz="1300" b="1"/>
            </a:lvl4pPr>
            <a:lvl5pPr marL="1511738" indent="0">
              <a:buNone/>
              <a:defRPr sz="1300" b="1"/>
            </a:lvl5pPr>
            <a:lvl6pPr marL="1889673" indent="0">
              <a:buNone/>
              <a:defRPr sz="1300" b="1"/>
            </a:lvl6pPr>
            <a:lvl7pPr marL="2267607" indent="0">
              <a:buNone/>
              <a:defRPr sz="1300" b="1"/>
            </a:lvl7pPr>
            <a:lvl8pPr marL="2645543" indent="0">
              <a:buNone/>
              <a:defRPr sz="1300" b="1"/>
            </a:lvl8pPr>
            <a:lvl9pPr marL="3023478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F0F4948-6076-418B-AC10-97A169F5D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60D754EF-A511-42B1-8001-561A18BF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8" y="1853171"/>
            <a:ext cx="4285579" cy="90821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35" indent="0">
              <a:buNone/>
              <a:defRPr sz="1700" b="1"/>
            </a:lvl2pPr>
            <a:lvl3pPr marL="755869" indent="0">
              <a:buNone/>
              <a:defRPr sz="1400" b="1"/>
            </a:lvl3pPr>
            <a:lvl4pPr marL="1133805" indent="0">
              <a:buNone/>
              <a:defRPr sz="1300" b="1"/>
            </a:lvl4pPr>
            <a:lvl5pPr marL="1511738" indent="0">
              <a:buNone/>
              <a:defRPr sz="1300" b="1"/>
            </a:lvl5pPr>
            <a:lvl6pPr marL="1889673" indent="0">
              <a:buNone/>
              <a:defRPr sz="1300" b="1"/>
            </a:lvl6pPr>
            <a:lvl7pPr marL="2267607" indent="0">
              <a:buNone/>
              <a:defRPr sz="1300" b="1"/>
            </a:lvl7pPr>
            <a:lvl8pPr marL="2645543" indent="0">
              <a:buNone/>
              <a:defRPr sz="1300" b="1"/>
            </a:lvl8pPr>
            <a:lvl9pPr marL="3023478" indent="0">
              <a:buNone/>
              <a:defRPr sz="13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6D961245-60ED-418E-A872-C04D438BB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8" y="2761381"/>
            <a:ext cx="4285579" cy="40615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A5B603ED-4F88-459C-B98C-C8ADE72A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78B68645-881C-4DB9-B745-5A57C3AA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710B7B6D-D54A-4F7E-8D4F-09D1A7D5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4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FA5A4F4-CFBB-463A-83CA-32D24AA0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FE1E3BAB-D449-46A0-AF7E-B60AD36C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F7402ED-960F-4FDB-AF15-7C542F39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F6698E3-3103-44FC-8C30-A1C76E89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8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17F52B9B-917C-48F9-A69D-32135A4D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63034FD-6C2A-462C-A356-D2F47A19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5FCC5DF4-E2C4-481D-9B13-8483AD34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1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4BD51C-225A-4C87-9DAC-5ACEEDEC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8297CEE-219A-419A-9E1A-D5511B48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1088456"/>
            <a:ext cx="5103316" cy="5372269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A3A53E5-6B3C-4691-BE1E-82B4BDEF5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935" indent="0">
              <a:buNone/>
              <a:defRPr sz="1200"/>
            </a:lvl2pPr>
            <a:lvl3pPr marL="755869" indent="0">
              <a:buNone/>
              <a:defRPr sz="1000"/>
            </a:lvl3pPr>
            <a:lvl4pPr marL="1133805" indent="0">
              <a:buNone/>
              <a:defRPr sz="900"/>
            </a:lvl4pPr>
            <a:lvl5pPr marL="1511738" indent="0">
              <a:buNone/>
              <a:defRPr sz="900"/>
            </a:lvl5pPr>
            <a:lvl6pPr marL="1889673" indent="0">
              <a:buNone/>
              <a:defRPr sz="900"/>
            </a:lvl6pPr>
            <a:lvl7pPr marL="2267607" indent="0">
              <a:buNone/>
              <a:defRPr sz="900"/>
            </a:lvl7pPr>
            <a:lvl8pPr marL="2645543" indent="0">
              <a:buNone/>
              <a:defRPr sz="900"/>
            </a:lvl8pPr>
            <a:lvl9pPr marL="302347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EA2019C-5BD6-46BB-89CC-286A7B46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E247EC77-173E-4CB2-9399-339A215F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2A2BAD9-1100-455B-BD09-0512A0BB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87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26653B9-AF69-4781-942D-B9955060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55C6136A-8D06-46B1-8AE6-647C017F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1088456"/>
            <a:ext cx="5103316" cy="5372269"/>
          </a:xfrm>
        </p:spPr>
        <p:txBody>
          <a:bodyPr/>
          <a:lstStyle>
            <a:lvl1pPr marL="0" indent="0">
              <a:buNone/>
              <a:defRPr sz="2600"/>
            </a:lvl1pPr>
            <a:lvl2pPr marL="377935" indent="0">
              <a:buNone/>
              <a:defRPr sz="2300"/>
            </a:lvl2pPr>
            <a:lvl3pPr marL="755869" indent="0">
              <a:buNone/>
              <a:defRPr sz="2000"/>
            </a:lvl3pPr>
            <a:lvl4pPr marL="1133805" indent="0">
              <a:buNone/>
              <a:defRPr sz="1700"/>
            </a:lvl4pPr>
            <a:lvl5pPr marL="1511738" indent="0">
              <a:buNone/>
              <a:defRPr sz="1700"/>
            </a:lvl5pPr>
            <a:lvl6pPr marL="1889673" indent="0">
              <a:buNone/>
              <a:defRPr sz="1700"/>
            </a:lvl6pPr>
            <a:lvl7pPr marL="2267607" indent="0">
              <a:buNone/>
              <a:defRPr sz="1700"/>
            </a:lvl7pPr>
            <a:lvl8pPr marL="2645543" indent="0">
              <a:buNone/>
              <a:defRPr sz="1700"/>
            </a:lvl8pPr>
            <a:lvl9pPr marL="3023478" indent="0">
              <a:buNone/>
              <a:defRPr sz="17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CDE520A8-9B68-462D-BA57-1D19CC17D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7935" indent="0">
              <a:buNone/>
              <a:defRPr sz="1200"/>
            </a:lvl2pPr>
            <a:lvl3pPr marL="755869" indent="0">
              <a:buNone/>
              <a:defRPr sz="1000"/>
            </a:lvl3pPr>
            <a:lvl4pPr marL="1133805" indent="0">
              <a:buNone/>
              <a:defRPr sz="900"/>
            </a:lvl4pPr>
            <a:lvl5pPr marL="1511738" indent="0">
              <a:buNone/>
              <a:defRPr sz="900"/>
            </a:lvl5pPr>
            <a:lvl6pPr marL="1889673" indent="0">
              <a:buNone/>
              <a:defRPr sz="900"/>
            </a:lvl6pPr>
            <a:lvl7pPr marL="2267607" indent="0">
              <a:buNone/>
              <a:defRPr sz="900"/>
            </a:lvl7pPr>
            <a:lvl8pPr marL="2645543" indent="0">
              <a:buNone/>
              <a:defRPr sz="900"/>
            </a:lvl8pPr>
            <a:lvl9pPr marL="302347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7483C353-E75F-4AC5-8E95-DC485124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12/29/2019</a:t>
            </a:fld>
            <a:endParaRPr lang="en-US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548E935-0523-44D6-8E37-C31FD3F7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CC851BF-6759-44C6-9636-B3296EC8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2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FE99EC6-6DC4-4D23-AE5E-AD23DE35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5E71AEE-E6B0-43E6-A93B-FFBEE429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88F7455-4284-4F3E-8C67-1CA9EEB22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5" y="7006701"/>
            <a:ext cx="226814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4F306D7-97A1-4191-BC3E-E1AD192F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701"/>
            <a:ext cx="340221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7D55A63-F004-42A8-B6C8-B39565AFD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701"/>
            <a:ext cx="226814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D74A360-766E-4D9D-8EB6-EC97E365E2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3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86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66" indent="-188966" algn="l" defTabSz="75586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01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838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71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706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639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575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509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44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935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869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05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738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673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607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543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478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5FE99EC6-6DC4-4D23-AE5E-AD23DE353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5E71AEE-E6B0-43E6-A93B-FFBEE429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88F7455-4284-4F3E-8C67-1CA9EEB22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5" y="7006701"/>
            <a:ext cx="226814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4F306D7-97A1-4191-BC3E-E1AD192F35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701"/>
            <a:ext cx="340221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7D55A63-F004-42A8-B6C8-B39565AFD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701"/>
            <a:ext cx="2268141" cy="402483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A360-766E-4D9D-8EB6-EC97E365E29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869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66" indent="-188966" algn="l" defTabSz="75586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01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4838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71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706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639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575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509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44" indent="-188966" algn="l" defTabSz="755869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77935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5869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805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738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673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607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543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478" algn="l" defTabSz="7558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252" y="0"/>
            <a:ext cx="6913968" cy="7559675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75" name="Freeform 49">
            <a:extLst>
              <a:ext uri="{FF2B5EF4-FFF2-40B4-BE49-F238E27FC236}">
                <a16:creationId xmlns=""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68377"/>
            <a:ext cx="6100878" cy="6989708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1" rIns="91420" bIns="45711" rtlCol="0" anchor="ctr">
            <a:noAutofit/>
          </a:bodyPr>
          <a:lstStyle/>
          <a:p>
            <a:pPr algn="ctr"/>
            <a:endParaRPr lang="en-US" sz="1300">
              <a:solidFill>
                <a:prstClr val="white"/>
              </a:solidFill>
            </a:endParaRP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="" xmlns:a16="http://schemas.microsoft.com/office/drawing/2014/main" id="{0520D332-5BB3-4CAC-A96A-59089DD68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31233"/>
          <a:stretch/>
        </p:blipFill>
        <p:spPr bwMode="auto">
          <a:xfrm>
            <a:off x="-1" y="871464"/>
            <a:ext cx="5819843" cy="6696461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7072BA-C7E0-43DE-805B-ACCE0BA13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0762" y="1419225"/>
            <a:ext cx="3979863" cy="5816600"/>
          </a:xfrm>
          <a:solidFill>
            <a:schemeClr val="bg1"/>
          </a:solidFill>
        </p:spPr>
        <p:txBody>
          <a:bodyPr vert="horz" lIns="91420" tIns="45711" rIns="91420" bIns="45711" rtlCol="0" anchor="t">
            <a:normAutofit fontScale="90000"/>
          </a:bodyPr>
          <a:lstStyle/>
          <a:p>
            <a:pPr algn="ctr" defTabSz="914210">
              <a:lnSpc>
                <a:spcPct val="114000"/>
              </a:lnSpc>
            </a:pP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>
                <a:latin typeface="+mn-lt"/>
              </a:rPr>
              <a:t>WELFARE DI COMUNITÀ’ </a:t>
            </a:r>
            <a:r>
              <a:rPr lang="it-IT" sz="2600" dirty="0" smtClean="0">
                <a:latin typeface="+mn-lt"/>
              </a:rPr>
              <a:t>è un progetto nato </a:t>
            </a:r>
            <a:r>
              <a:rPr lang="it-IT" sz="2600" dirty="0">
                <a:latin typeface="+mn-lt"/>
              </a:rPr>
              <a:t>nel </a:t>
            </a:r>
            <a:r>
              <a:rPr lang="it-IT" sz="2600" b="1" dirty="0">
                <a:latin typeface="+mn-lt"/>
              </a:rPr>
              <a:t>2013</a:t>
            </a:r>
            <a:r>
              <a:rPr lang="it-IT" sz="2600" dirty="0">
                <a:latin typeface="+mn-lt"/>
              </a:rPr>
              <a:t>  su iniziativa delle Amministrazioni comunali di Villa d’Almè  e Almè</a:t>
            </a:r>
            <a:r>
              <a:rPr lang="it-IT" sz="2600" dirty="0" smtClean="0">
                <a:latin typeface="+mn-lt"/>
              </a:rPr>
              <a:t>, per promuovere, in collaborazione  con i servizi sociali comunali, un</a:t>
            </a:r>
            <a:r>
              <a:rPr lang="it-IT" sz="2600" b="1" dirty="0" smtClean="0">
                <a:latin typeface="+mn-lt"/>
              </a:rPr>
              <a:t> nuovo modello di welfare  </a:t>
            </a:r>
            <a:r>
              <a:rPr lang="it-IT" sz="2600" dirty="0" smtClean="0">
                <a:latin typeface="+mn-lt"/>
              </a:rPr>
              <a:t>che coinvolga e responsabilizzi  le Comunità nel costruire </a:t>
            </a:r>
            <a:r>
              <a:rPr lang="it-IT" sz="2600" u="sng" dirty="0">
                <a:latin typeface="+mn-lt"/>
              </a:rPr>
              <a:t>insieme </a:t>
            </a:r>
            <a:r>
              <a:rPr lang="it-IT" sz="2600" dirty="0" smtClean="0">
                <a:latin typeface="+mn-lt"/>
              </a:rPr>
              <a:t>una rete di sostegno </a:t>
            </a:r>
            <a:r>
              <a:rPr lang="it-IT" sz="2600" dirty="0" smtClean="0">
                <a:latin typeface="+mn-lt"/>
              </a:rPr>
              <a:t/>
            </a:r>
            <a:br>
              <a:rPr lang="it-IT" sz="2600" dirty="0" smtClean="0">
                <a:latin typeface="+mn-lt"/>
              </a:rPr>
            </a:br>
            <a:r>
              <a:rPr lang="it-IT" sz="2600" dirty="0" smtClean="0">
                <a:latin typeface="+mn-lt"/>
              </a:rPr>
              <a:t>ai bisogni emergenti</a:t>
            </a:r>
            <a:r>
              <a:rPr lang="it-IT" sz="4400" dirty="0"/>
              <a:t/>
            </a:r>
            <a:br>
              <a:rPr lang="it-IT" sz="4400" dirty="0"/>
            </a:b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900140F6-B91A-4327-BD56-96647681CCAB}"/>
              </a:ext>
            </a:extLst>
          </p:cNvPr>
          <p:cNvSpPr/>
          <p:nvPr/>
        </p:nvSpPr>
        <p:spPr>
          <a:xfrm>
            <a:off x="3213847" y="390812"/>
            <a:ext cx="6698878" cy="954089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		       </a:t>
            </a:r>
            <a:r>
              <a:rPr lang="it-IT" sz="2800" b="1" dirty="0" smtClean="0">
                <a:solidFill>
                  <a:prstClr val="black"/>
                </a:solidFill>
              </a:rPr>
              <a:t>		CHE COS’E’ </a:t>
            </a:r>
            <a:endParaRPr lang="it-IT" sz="2800" b="1" dirty="0">
              <a:solidFill>
                <a:prstClr val="black"/>
              </a:solidFill>
            </a:endParaRPr>
          </a:p>
          <a:p>
            <a:r>
              <a:rPr lang="it-IT" sz="2800" b="1" dirty="0">
                <a:solidFill>
                  <a:prstClr val="black"/>
                </a:solidFill>
              </a:rPr>
              <a:t>		          WELFARE DI  COMUNITA</a:t>
            </a:r>
            <a:r>
              <a:rPr lang="it-IT" sz="2000" b="1" dirty="0">
                <a:solidFill>
                  <a:prstClr val="black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5156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0080625" cy="7559675"/>
          </a:xfrm>
          <a:prstGeom prst="rect">
            <a:avLst/>
          </a:prstGeom>
          <a:solidFill>
            <a:srgbClr val="3D4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en-US" sz="1300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2544" y="-4374"/>
            <a:ext cx="8542031" cy="7578205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1" rIns="91420" bIns="45711" rtlCol="0" anchor="ctr">
            <a:noAutofit/>
          </a:bodyPr>
          <a:lstStyle/>
          <a:p>
            <a:pPr algn="ctr"/>
            <a:endParaRPr lang="en-US" sz="1300"/>
          </a:p>
        </p:txBody>
      </p:sp>
      <p:pic>
        <p:nvPicPr>
          <p:cNvPr id="3074" name="Picture 2" descr="Immagine correlata">
            <a:extLst>
              <a:ext uri="{FF2B5EF4-FFF2-40B4-BE49-F238E27FC236}">
                <a16:creationId xmlns="" xmlns:a16="http://schemas.microsoft.com/office/drawing/2014/main" id="{7D901AC7-B454-4BAB-814D-739621A6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2454" y="1108955"/>
            <a:ext cx="5615717" cy="42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AC428D24-6DF2-4E02-832C-C4D09D536714}"/>
              </a:ext>
            </a:extLst>
          </p:cNvPr>
          <p:cNvSpPr/>
          <p:nvPr/>
        </p:nvSpPr>
        <p:spPr>
          <a:xfrm>
            <a:off x="255496" y="5582831"/>
            <a:ext cx="8988625" cy="1862030"/>
          </a:xfrm>
          <a:prstGeom prst="rect">
            <a:avLst/>
          </a:prstGeom>
          <a:solidFill>
            <a:schemeClr val="bg1"/>
          </a:solidFill>
        </p:spPr>
        <p:txBody>
          <a:bodyPr wrap="square" lIns="91420" tIns="45711" rIns="91420" bIns="45711">
            <a:spAutoFit/>
          </a:bodyPr>
          <a:lstStyle/>
          <a:p>
            <a:pPr lvl="0">
              <a:buClr>
                <a:srgbClr val="0E594D"/>
              </a:buClr>
              <a:buSzPct val="45000"/>
            </a:pPr>
            <a:r>
              <a:rPr lang="it-IT" sz="2300" dirty="0"/>
              <a:t>WELFARE DI COMUNITA’ </a:t>
            </a:r>
            <a:r>
              <a:rPr lang="it-IT" sz="2300" dirty="0" smtClean="0"/>
              <a:t>si sviluppa attraverso  processi partecipativi e creativi, in tavoli </a:t>
            </a:r>
            <a:r>
              <a:rPr lang="it-IT" sz="2300" dirty="0"/>
              <a:t>di lavoro  </a:t>
            </a:r>
            <a:r>
              <a:rPr lang="it-IT" sz="2300" dirty="0" smtClean="0"/>
              <a:t>aperti, </a:t>
            </a:r>
            <a:r>
              <a:rPr lang="it-IT" sz="2300" dirty="0"/>
              <a:t>dove le persone </a:t>
            </a:r>
            <a:r>
              <a:rPr lang="it-IT" sz="2300" dirty="0" smtClean="0"/>
              <a:t> e </a:t>
            </a:r>
            <a:r>
              <a:rPr lang="it-IT" sz="2300" dirty="0" smtClean="0"/>
              <a:t>le realtà sociali presenti </a:t>
            </a:r>
            <a:r>
              <a:rPr lang="it-IT" sz="2300" dirty="0" smtClean="0"/>
              <a:t>condividono  </a:t>
            </a:r>
            <a:r>
              <a:rPr lang="it-IT" sz="2300" dirty="0"/>
              <a:t>idee, </a:t>
            </a:r>
            <a:r>
              <a:rPr lang="it-IT" sz="2300" dirty="0" smtClean="0"/>
              <a:t>visioni , proposte,  </a:t>
            </a:r>
            <a:r>
              <a:rPr lang="it-IT" sz="2300" dirty="0"/>
              <a:t>risorse, energie e mettono a disposizione </a:t>
            </a:r>
            <a:r>
              <a:rPr lang="it-IT" sz="2300" dirty="0" smtClean="0"/>
              <a:t> del benessere collettivo il </a:t>
            </a:r>
            <a:r>
              <a:rPr lang="it-IT" sz="2300" dirty="0"/>
              <a:t>proprio tempo </a:t>
            </a:r>
            <a:r>
              <a:rPr lang="it-IT" sz="2300" dirty="0" smtClean="0"/>
              <a:t> e le proprie competenze </a:t>
            </a:r>
            <a:endParaRPr lang="it-IT" sz="2300" dirty="0"/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7A6BB760-1F81-40C1-8AEF-B29F4790CA8E}"/>
              </a:ext>
            </a:extLst>
          </p:cNvPr>
          <p:cNvSpPr/>
          <p:nvPr/>
        </p:nvSpPr>
        <p:spPr>
          <a:xfrm>
            <a:off x="770582" y="262090"/>
            <a:ext cx="7945276" cy="584757"/>
          </a:xfrm>
          <a:prstGeom prst="rect">
            <a:avLst/>
          </a:prstGeom>
          <a:solidFill>
            <a:schemeClr val="bg1"/>
          </a:solidFill>
        </p:spPr>
        <p:txBody>
          <a:bodyPr wrap="none" lIns="91420" tIns="45711" rIns="91420" bIns="45711">
            <a:spAutoFit/>
          </a:bodyPr>
          <a:lstStyle/>
          <a:p>
            <a:pPr algn="ctr"/>
            <a:r>
              <a:rPr lang="it-IT" sz="3200" b="1" dirty="0" smtClean="0"/>
              <a:t>QUALE MODELLO DI </a:t>
            </a:r>
            <a:r>
              <a:rPr lang="it-IT" sz="3200" b="1" dirty="0" smtClean="0"/>
              <a:t>WELFARE </a:t>
            </a:r>
            <a:r>
              <a:rPr lang="it-IT" sz="3200" b="1" dirty="0"/>
              <a:t>DI COMUNITA’ </a:t>
            </a:r>
          </a:p>
        </p:txBody>
      </p:sp>
    </p:spTree>
    <p:extLst>
      <p:ext uri="{BB962C8B-B14F-4D97-AF65-F5344CB8AC3E}">
        <p14:creationId xmlns:p14="http://schemas.microsoft.com/office/powerpoint/2010/main" val="10492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CHI FA PARTE </a:t>
            </a:r>
            <a:r>
              <a:rPr lang="it-IT" b="1" dirty="0" smtClean="0">
                <a:latin typeface="+mn-lt"/>
              </a:rPr>
              <a:t>DEI TAVOLI DI WELFARE </a:t>
            </a:r>
            <a:r>
              <a:rPr lang="it-IT" b="1" dirty="0">
                <a:latin typeface="+mn-lt"/>
              </a:rPr>
              <a:t>DI COMUNITA</a:t>
            </a:r>
          </a:p>
        </p:txBody>
      </p:sp>
      <p:pic>
        <p:nvPicPr>
          <p:cNvPr id="6146" name="Picture 2" descr="C:\Users\Pina\Downloads\welf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250" y="1223962"/>
            <a:ext cx="5102225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I Rappresentanti di:</a:t>
            </a:r>
          </a:p>
          <a:p>
            <a:r>
              <a:rPr lang="it-IT" sz="2400" dirty="0" smtClean="0"/>
              <a:t>Istituzioni </a:t>
            </a:r>
            <a:r>
              <a:rPr lang="it-IT" sz="2400" dirty="0"/>
              <a:t>comunali 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Istituzioni scolastiche</a:t>
            </a:r>
          </a:p>
          <a:p>
            <a:r>
              <a:rPr lang="it-IT" sz="2400" dirty="0" smtClean="0"/>
              <a:t>Associazioni</a:t>
            </a:r>
          </a:p>
          <a:p>
            <a:r>
              <a:rPr lang="it-IT" sz="2400" dirty="0" smtClean="0"/>
              <a:t>Mondo del Volontariato</a:t>
            </a:r>
          </a:p>
          <a:p>
            <a:r>
              <a:rPr lang="it-IT" sz="2400" dirty="0" smtClean="0"/>
              <a:t>Cooperative sociali</a:t>
            </a:r>
          </a:p>
          <a:p>
            <a:r>
              <a:rPr lang="it-IT" sz="2400" dirty="0" smtClean="0"/>
              <a:t>Parrocchie</a:t>
            </a:r>
          </a:p>
          <a:p>
            <a:r>
              <a:rPr lang="it-IT" sz="2400" dirty="0"/>
              <a:t>S</a:t>
            </a:r>
            <a:r>
              <a:rPr lang="it-IT" sz="2400" dirty="0" smtClean="0"/>
              <a:t>ingoli cittadini</a:t>
            </a:r>
          </a:p>
          <a:p>
            <a:r>
              <a:rPr lang="it-IT" sz="2400" b="1" dirty="0" smtClean="0"/>
              <a:t>con </a:t>
            </a:r>
            <a:r>
              <a:rPr lang="it-IT" sz="2400" b="1" dirty="0"/>
              <a:t>la regia del Servizio Sociale comunale</a:t>
            </a:r>
          </a:p>
        </p:txBody>
      </p:sp>
    </p:spTree>
    <p:extLst>
      <p:ext uri="{BB962C8B-B14F-4D97-AF65-F5344CB8AC3E}">
        <p14:creationId xmlns:p14="http://schemas.microsoft.com/office/powerpoint/2010/main" val="270972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dirty="0">
                <a:latin typeface="+mn-lt"/>
              </a:rPr>
              <a:t>SENSO E SIGNIFICATI DI WELFARE DI COMUNITA’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18564" y="1371600"/>
            <a:ext cx="4020671" cy="5289440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0" indent="0" algn="ctr">
              <a:buNone/>
            </a:pPr>
            <a:r>
              <a:rPr lang="it-IT" dirty="0"/>
              <a:t>„Ho imparato che il problema degli altri è uguale al mio. Sortirne tutti insieme è politica. Sortirne da soli è avarizia</a:t>
            </a:r>
            <a:r>
              <a:rPr lang="it-IT" dirty="0" smtClean="0"/>
              <a:t>.“</a:t>
            </a:r>
          </a:p>
          <a:p>
            <a:pPr marL="0" indent="0" algn="ctr">
              <a:buNone/>
            </a:pPr>
            <a:r>
              <a:rPr lang="it-IT" sz="1800" dirty="0"/>
              <a:t>Lorenzo Milani</a:t>
            </a:r>
            <a:br>
              <a:rPr lang="it-IT" sz="1800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Origine: https://</a:t>
            </a:r>
            <a:r>
              <a:rPr lang="it-IT" dirty="0" smtClean="0"/>
              <a:t>le-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3316" y="1640542"/>
            <a:ext cx="4284266" cy="51684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Visione e sogno comune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Co-progettazion</a:t>
            </a:r>
            <a:r>
              <a:rPr lang="it-IT" sz="2800" b="1" dirty="0"/>
              <a:t>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7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Collaborazioni e sinergie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7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Responsabilità condivisa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Reti di sostegno</a:t>
            </a:r>
          </a:p>
          <a:p>
            <a:pPr marL="0" indent="0">
              <a:buNone/>
            </a:pPr>
            <a:endParaRPr lang="it-IT" sz="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Cura  e prossimità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Legami/relazioni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sz="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it-IT" sz="2600" b="1" dirty="0"/>
              <a:t>Fiducia e speranza</a:t>
            </a:r>
          </a:p>
          <a:p>
            <a:endParaRPr lang="it-IT" dirty="0"/>
          </a:p>
        </p:txBody>
      </p:sp>
      <p:pic>
        <p:nvPicPr>
          <p:cNvPr id="3074" name="Picture 2" descr="C:\Users\Pina\Desktop\immagin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3402108"/>
            <a:ext cx="3092823" cy="3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7793" y="712693"/>
            <a:ext cx="9173757" cy="3079379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94630" y="4679576"/>
            <a:ext cx="8694539" cy="208692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it-IT" sz="3400" i="1" dirty="0" smtClean="0">
                <a:solidFill>
                  <a:schemeClr val="tx1"/>
                </a:solidFill>
              </a:rPr>
              <a:t>IL LOGO</a:t>
            </a:r>
          </a:p>
          <a:p>
            <a:pPr>
              <a:lnSpc>
                <a:spcPct val="130000"/>
              </a:lnSpc>
            </a:pPr>
            <a:r>
              <a:rPr lang="it-IT" sz="3500" i="1" dirty="0" smtClean="0">
                <a:solidFill>
                  <a:schemeClr val="tx1"/>
                </a:solidFill>
              </a:rPr>
              <a:t>Nella </a:t>
            </a:r>
            <a:r>
              <a:rPr lang="it-IT" sz="3500" i="1" dirty="0">
                <a:solidFill>
                  <a:schemeClr val="tx1"/>
                </a:solidFill>
              </a:rPr>
              <a:t>sua elaborazione grafica si evidenzia da subito il “</a:t>
            </a:r>
            <a:r>
              <a:rPr lang="it-IT" sz="3500" b="1" i="1" dirty="0">
                <a:solidFill>
                  <a:schemeClr val="tx1"/>
                </a:solidFill>
              </a:rPr>
              <a:t>fare COMUNITA’”</a:t>
            </a:r>
            <a:r>
              <a:rPr lang="it-IT" sz="3500" i="1" dirty="0">
                <a:solidFill>
                  <a:schemeClr val="tx1"/>
                </a:solidFill>
              </a:rPr>
              <a:t>, ma nello stesso tempo si può cogliere l’invito o meglio il benvenuto </a:t>
            </a:r>
            <a:r>
              <a:rPr lang="it-IT" sz="3500" b="1" i="1" dirty="0">
                <a:solidFill>
                  <a:schemeClr val="tx1"/>
                </a:solidFill>
              </a:rPr>
              <a:t>“</a:t>
            </a:r>
            <a:r>
              <a:rPr lang="it-IT" sz="3500" b="1" i="1" dirty="0" err="1">
                <a:solidFill>
                  <a:schemeClr val="tx1"/>
                </a:solidFill>
              </a:rPr>
              <a:t>welCOM</a:t>
            </a:r>
            <a:r>
              <a:rPr lang="it-IT" sz="3500" b="1" i="1" dirty="0">
                <a:solidFill>
                  <a:schemeClr val="tx1"/>
                </a:solidFill>
              </a:rPr>
              <a:t>(e) </a:t>
            </a:r>
            <a:r>
              <a:rPr lang="it-IT" sz="3500" i="1" dirty="0">
                <a:solidFill>
                  <a:schemeClr val="tx1"/>
                </a:solidFill>
              </a:rPr>
              <a:t>alla partecipazione al progetto per apportare il proprio contributo al percorso di crescita</a:t>
            </a:r>
            <a:r>
              <a:rPr lang="it-IT" sz="2400" i="1" dirty="0">
                <a:solidFill>
                  <a:schemeClr val="tx1"/>
                </a:solidFill>
              </a:rPr>
              <a:t>.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07690"/>
            <a:ext cx="9639300" cy="278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2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+mn-lt"/>
              </a:rPr>
              <a:t>COSA HA GENERATO WELFARE DI COMUNITA</a:t>
            </a:r>
            <a:r>
              <a:rPr lang="it-IT" dirty="0" smtClean="0">
                <a:latin typeface="+mn-lt"/>
              </a:rPr>
              <a:t>’</a:t>
            </a:r>
            <a:endParaRPr lang="it-IT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>
              <a:lnSpc>
                <a:spcPct val="114000"/>
              </a:lnSpc>
            </a:pPr>
            <a:r>
              <a:rPr lang="it-IT" dirty="0" smtClean="0"/>
              <a:t>Gruppi LE CREATTIVE </a:t>
            </a:r>
          </a:p>
          <a:p>
            <a:pPr lvl="1">
              <a:lnSpc>
                <a:spcPct val="114000"/>
              </a:lnSpc>
            </a:pPr>
            <a:r>
              <a:rPr lang="it-IT" sz="2300" dirty="0" smtClean="0"/>
              <a:t>Referente di condominio</a:t>
            </a:r>
          </a:p>
          <a:p>
            <a:pPr lvl="2">
              <a:lnSpc>
                <a:spcPct val="114000"/>
              </a:lnSpc>
            </a:pPr>
            <a:r>
              <a:rPr lang="it-IT" sz="2300" dirty="0" smtClean="0"/>
              <a:t>Pomeriggi ludici nella comunità della Cascina del Ronco</a:t>
            </a:r>
          </a:p>
          <a:p>
            <a:pPr lvl="3">
              <a:lnSpc>
                <a:spcPct val="114000"/>
              </a:lnSpc>
            </a:pPr>
            <a:r>
              <a:rPr lang="it-IT" sz="2300" dirty="0" smtClean="0"/>
              <a:t>Azioni di prossimità e aiuto</a:t>
            </a:r>
          </a:p>
          <a:p>
            <a:pPr lvl="4">
              <a:lnSpc>
                <a:spcPct val="114000"/>
              </a:lnSpc>
            </a:pPr>
            <a:r>
              <a:rPr lang="it-IT" sz="2300" dirty="0" smtClean="0"/>
              <a:t>Amministratori di sostegno per persone fragili</a:t>
            </a:r>
          </a:p>
          <a:p>
            <a:pPr lvl="5">
              <a:lnSpc>
                <a:spcPct val="114000"/>
              </a:lnSpc>
            </a:pPr>
            <a:r>
              <a:rPr lang="it-IT" sz="2300" dirty="0" smtClean="0"/>
              <a:t>Sentinelle di quartiere</a:t>
            </a:r>
          </a:p>
          <a:p>
            <a:pPr lvl="2"/>
            <a:endParaRPr lang="it-IT" dirty="0" smtClean="0"/>
          </a:p>
          <a:p>
            <a:pPr marL="377935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745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225</Words>
  <Application>Microsoft Office PowerPoint</Application>
  <PresentationFormat>Personalizzato</PresentationFormat>
  <Paragraphs>45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Tema di Office</vt:lpstr>
      <vt:lpstr>1_Tema di Office</vt:lpstr>
      <vt:lpstr> WELFARE DI COMUNITÀ’ è un progetto nato nel 2013  su iniziativa delle Amministrazioni comunali di Villa d’Almè  e Almè, per promuovere, in collaborazione  con i servizi sociali comunali, un nuovo modello di welfare  che coinvolga e responsabilizzi  le Comunità nel costruire insieme una rete di sostegno  ai bisogni emergenti </vt:lpstr>
      <vt:lpstr>Presentazione standard di PowerPoint</vt:lpstr>
      <vt:lpstr>CHI FA PARTE DEI TAVOLI DI WELFARE DI COMUNITA</vt:lpstr>
      <vt:lpstr>SENSO E SIGNIFICATI DI WELFARE DI COMUNITA’</vt:lpstr>
      <vt:lpstr>Presentazione standard di PowerPoint</vt:lpstr>
      <vt:lpstr>COSA HA GENERATO WELFARE DI COMUNITA’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Tirocinio Sociali</dc:creator>
  <cp:lastModifiedBy>Pina</cp:lastModifiedBy>
  <cp:revision>55</cp:revision>
  <cp:lastPrinted>2019-09-27T07:28:13Z</cp:lastPrinted>
  <dcterms:created xsi:type="dcterms:W3CDTF">2019-05-07T15:25:59Z</dcterms:created>
  <dcterms:modified xsi:type="dcterms:W3CDTF">2019-12-29T15:57:54Z</dcterms:modified>
</cp:coreProperties>
</file>